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5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D9D1"/>
    <a:srgbClr val="B0ADA6"/>
    <a:srgbClr val="82786E"/>
    <a:srgbClr val="8CD1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72" y="3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82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475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53545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233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86555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1076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328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886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168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824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636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865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280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192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90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138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051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940417" y="684504"/>
            <a:ext cx="9109655" cy="792520"/>
          </a:xfrm>
        </p:spPr>
        <p:txBody>
          <a:bodyPr>
            <a:normAutofit/>
          </a:bodyPr>
          <a:lstStyle/>
          <a:p>
            <a:pPr algn="ctr"/>
            <a:r>
              <a:rPr lang="ru-RU" sz="26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ДИПЛОМНЫЙ ПРОЕКТ КУРСА</a:t>
            </a:r>
            <a:endParaRPr lang="ru-RU" sz="2600" b="1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71163" y="1966421"/>
            <a:ext cx="8791575" cy="1655762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60000"/>
              </a:lnSpc>
            </a:pPr>
            <a:r>
              <a:rPr lang="ru-RU" sz="24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«ПРОЕКТИРОВАНИЕ БАЗЫ ДАННЫХ «АРЕНДА ТУРИСТИЧЕСКОГО ОБОРУДОВАНИЯ». АНАЛИЗ ДАННЫХ С  ПОМОЩЬЮ ИНСТРУМЕНТОВ ВИЗУАЛИЗАЦИИ»  </a:t>
            </a:r>
            <a:endParaRPr lang="ru-RU" sz="2400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52768" y="5087155"/>
            <a:ext cx="2775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Arial Black" panose="020B0A04020102020204" pitchFamily="34" charset="0"/>
              </a:rPr>
              <a:t>Автор: Алена </a:t>
            </a:r>
            <a:r>
              <a:rPr lang="ru-RU" dirty="0" err="1" smtClean="0">
                <a:latin typeface="Arial Black" panose="020B0A04020102020204" pitchFamily="34" charset="0"/>
              </a:rPr>
              <a:t>Дедух</a:t>
            </a:r>
            <a:endParaRPr lang="ru-RU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23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4795" t="20970" r="30533" b="13425"/>
          <a:stretch/>
        </p:blipFill>
        <p:spPr>
          <a:xfrm>
            <a:off x="445514" y="558800"/>
            <a:ext cx="11033958" cy="6293131"/>
          </a:xfrm>
          <a:prstGeom prst="rect">
            <a:avLst/>
          </a:prstGeom>
        </p:spPr>
      </p:pic>
      <p:sp>
        <p:nvSpPr>
          <p:cNvPr id="7" name="Заголовок 1"/>
          <p:cNvSpPr txBox="1">
            <a:spLocks/>
          </p:cNvSpPr>
          <p:nvPr/>
        </p:nvSpPr>
        <p:spPr>
          <a:xfrm>
            <a:off x="321528" y="47938"/>
            <a:ext cx="8596668" cy="5108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180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ВИЗУАЛИЗАЦИЯ ДАННЫХ В POWER BI</a:t>
            </a:r>
            <a:endParaRPr lang="ru-RU" sz="1800" b="1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70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8580" y="73701"/>
            <a:ext cx="8596668" cy="510862"/>
          </a:xfrm>
        </p:spPr>
        <p:txBody>
          <a:bodyPr>
            <a:normAutofit/>
          </a:bodyPr>
          <a:lstStyle/>
          <a:p>
            <a:r>
              <a:rPr lang="ru-RU" sz="18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ВИЗУАЛИЗАЦИЯ ДАННЫХ В POWER BI</a:t>
            </a:r>
            <a:endParaRPr lang="ru-RU" sz="1800" b="1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0" y="510862"/>
            <a:ext cx="11522439" cy="647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71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8CD1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8580" y="73701"/>
            <a:ext cx="8596668" cy="510862"/>
          </a:xfrm>
        </p:spPr>
        <p:txBody>
          <a:bodyPr>
            <a:normAutofit fontScale="90000"/>
          </a:bodyPr>
          <a:lstStyle/>
          <a:p>
            <a:r>
              <a:rPr lang="ru-RU" sz="18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ВИЗУАЛИЗАЦИЯ </a:t>
            </a:r>
            <a:r>
              <a:rPr lang="en-US" sz="18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/>
            </a:r>
            <a:br>
              <a:rPr lang="en-US" sz="18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</a:br>
            <a:r>
              <a:rPr lang="ru-RU" sz="18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ДАННЫХ </a:t>
            </a:r>
            <a:r>
              <a:rPr lang="ru-RU" sz="18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В </a:t>
            </a:r>
            <a:r>
              <a:rPr lang="en-US" sz="18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TABLEAU</a:t>
            </a:r>
            <a:endParaRPr lang="ru-RU" sz="1800" b="1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13455" t="1313" r="14864" b="3340"/>
          <a:stretch/>
        </p:blipFill>
        <p:spPr>
          <a:xfrm>
            <a:off x="3048000" y="322288"/>
            <a:ext cx="8739265" cy="653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3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71" b="23716"/>
          <a:stretch/>
        </p:blipFill>
        <p:spPr>
          <a:xfrm>
            <a:off x="335118" y="1852535"/>
            <a:ext cx="3487571" cy="36590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Выноска-облако 5"/>
          <p:cNvSpPr/>
          <p:nvPr/>
        </p:nvSpPr>
        <p:spPr>
          <a:xfrm>
            <a:off x="114925" y="248588"/>
            <a:ext cx="3901900" cy="1740703"/>
          </a:xfrm>
          <a:prstGeom prst="cloudCallou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600" dirty="0" smtClean="0"/>
              <a:t>Ты почему </a:t>
            </a:r>
            <a:r>
              <a:rPr lang="en-US" sz="1600" dirty="0" smtClean="0"/>
              <a:t>SELECT </a:t>
            </a:r>
            <a:r>
              <a:rPr lang="ru-RU" sz="1600" dirty="0" smtClean="0"/>
              <a:t>маленькими буквами написала? И </a:t>
            </a:r>
            <a:r>
              <a:rPr lang="en-US" sz="1600" dirty="0" smtClean="0"/>
              <a:t>GROUP BY </a:t>
            </a:r>
            <a:r>
              <a:rPr lang="ru-RU" sz="1600" dirty="0" smtClean="0"/>
              <a:t>не забудь</a:t>
            </a:r>
            <a:r>
              <a:rPr lang="ru-RU" sz="1600" dirty="0" smtClean="0">
                <a:sym typeface="Wingdings" panose="05000000000000000000" pitchFamily="2" charset="2"/>
              </a:rPr>
              <a:t>:) </a:t>
            </a:r>
            <a:endParaRPr lang="ru-RU" sz="16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24" b="27213"/>
          <a:stretch/>
        </p:blipFill>
        <p:spPr>
          <a:xfrm>
            <a:off x="4068722" y="2208550"/>
            <a:ext cx="3756143" cy="33008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Выноска-облако 9"/>
          <p:cNvSpPr/>
          <p:nvPr/>
        </p:nvSpPr>
        <p:spPr>
          <a:xfrm>
            <a:off x="4068723" y="1146747"/>
            <a:ext cx="2890638" cy="1539712"/>
          </a:xfrm>
          <a:prstGeom prst="cloudCallou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600" dirty="0" smtClean="0"/>
              <a:t>Ученье – свет? Вот и учись, а я посплю:) </a:t>
            </a:r>
            <a:endParaRPr lang="ru-RU" sz="16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070897" y="5237254"/>
            <a:ext cx="412110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3643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Если вы обладаете знанием, </a:t>
            </a:r>
            <a:endParaRPr lang="ru-RU" b="1" dirty="0" smtClean="0">
              <a:solidFill>
                <a:srgbClr val="36435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b="1" dirty="0" smtClean="0">
                <a:solidFill>
                  <a:srgbClr val="3643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дарите </a:t>
            </a:r>
            <a:r>
              <a:rPr lang="ru-RU" b="1" dirty="0">
                <a:solidFill>
                  <a:srgbClr val="3643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его свет другим </a:t>
            </a:r>
            <a:r>
              <a:rPr lang="ru-RU" b="1" dirty="0" smtClean="0">
                <a:solidFill>
                  <a:srgbClr val="3643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людям.</a:t>
            </a:r>
          </a:p>
          <a:p>
            <a:r>
              <a:rPr lang="ru-RU" b="1" dirty="0" smtClean="0">
                <a:solidFill>
                  <a:srgbClr val="3643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</a:t>
            </a:r>
          </a:p>
          <a:p>
            <a:r>
              <a:rPr lang="ru-RU" b="1" dirty="0">
                <a:solidFill>
                  <a:srgbClr val="3643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rgbClr val="3643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Маргарет </a:t>
            </a:r>
            <a:r>
              <a:rPr lang="ru-RU" b="1" dirty="0" err="1" smtClean="0">
                <a:solidFill>
                  <a:srgbClr val="3643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Фуллер</a:t>
            </a: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418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7447" y="699753"/>
            <a:ext cx="8596668" cy="1320800"/>
          </a:xfrm>
        </p:spPr>
        <p:txBody>
          <a:bodyPr>
            <a:normAutofit/>
          </a:bodyPr>
          <a:lstStyle/>
          <a:p>
            <a:r>
              <a:rPr lang="ru-RU" sz="20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СОДЕРЖАНИЕ ПРОЕКТА</a:t>
            </a:r>
            <a:endParaRPr lang="ru-RU" sz="2000" dirty="0"/>
          </a:p>
        </p:txBody>
      </p:sp>
      <p:sp>
        <p:nvSpPr>
          <p:cNvPr id="4" name="Google Shape;96;p2"/>
          <p:cNvSpPr txBox="1">
            <a:spLocks/>
          </p:cNvSpPr>
          <p:nvPr/>
        </p:nvSpPr>
        <p:spPr>
          <a:xfrm>
            <a:off x="927447" y="1141212"/>
            <a:ext cx="8242310" cy="531368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0"/>
              </a:spcBef>
              <a:buClr>
                <a:schemeClr val="tx2">
                  <a:lumMod val="75000"/>
                </a:schemeClr>
              </a:buClr>
              <a:buSzPts val="2400"/>
              <a:buFont typeface="Wingdings" panose="05000000000000000000" pitchFamily="2" charset="2"/>
              <a:buChar char="Ø"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Концептуальное проектирование базы данных (БД);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Clr>
                <a:schemeClr val="tx2">
                  <a:lumMod val="75000"/>
                </a:schemeClr>
              </a:buClr>
              <a:buSzPts val="2400"/>
              <a:buFont typeface="Wingdings" panose="05000000000000000000" pitchFamily="2" charset="2"/>
              <a:buChar char="Ø"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Логическое проектирование БД;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Clr>
                <a:schemeClr val="tx2">
                  <a:lumMod val="75000"/>
                </a:schemeClr>
              </a:buClr>
              <a:buSzPts val="2400"/>
              <a:buFont typeface="Wingdings" panose="05000000000000000000" pitchFamily="2" charset="2"/>
              <a:buChar char="Ø"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Физическое проектирование БД;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Clr>
                <a:schemeClr val="tx2">
                  <a:lumMod val="75000"/>
                </a:schemeClr>
              </a:buClr>
              <a:buSzPts val="2400"/>
              <a:buFont typeface="Wingdings" panose="05000000000000000000" pitchFamily="2" charset="2"/>
              <a:buChar char="Ø"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Заполнение таблиц тестовыми данными;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Clr>
                <a:schemeClr val="tx2">
                  <a:lumMod val="75000"/>
                </a:schemeClr>
              </a:buClr>
              <a:buSzPts val="2400"/>
              <a:buFont typeface="Wingdings" panose="05000000000000000000" pitchFamily="2" charset="2"/>
              <a:buChar char="Ø"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Тестирование БД;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Clr>
                <a:schemeClr val="tx2">
                  <a:lumMod val="75000"/>
                </a:schemeClr>
              </a:buClr>
              <a:buSzPts val="2400"/>
              <a:buFont typeface="Wingdings" panose="05000000000000000000" pitchFamily="2" charset="2"/>
              <a:buChar char="Ø"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Создание объектов БД;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Clr>
                <a:schemeClr val="tx2">
                  <a:lumMod val="75000"/>
                </a:schemeClr>
              </a:buClr>
              <a:buSzPts val="2400"/>
              <a:buFont typeface="Wingdings" panose="05000000000000000000" pitchFamily="2" charset="2"/>
              <a:buChar char="Ø"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Создание пакетов ETL;</a:t>
            </a:r>
          </a:p>
          <a:p>
            <a:pPr>
              <a:lnSpc>
                <a:spcPct val="90000"/>
              </a:lnSpc>
              <a:spcBef>
                <a:spcPts val="1200"/>
              </a:spcBef>
              <a:buClr>
                <a:schemeClr val="tx2">
                  <a:lumMod val="75000"/>
                </a:schemeClr>
              </a:buClr>
              <a:buSzPts val="2400"/>
              <a:buFont typeface="Wingdings" panose="05000000000000000000" pitchFamily="2" charset="2"/>
              <a:buChar char="Ø"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Визуализация данных в </a:t>
            </a:r>
            <a:r>
              <a:rPr lang="ru-RU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Power</a:t>
            </a: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BI;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Clr>
                <a:schemeClr val="tx2">
                  <a:lumMod val="75000"/>
                </a:schemeClr>
              </a:buClr>
              <a:buSzPts val="2400"/>
              <a:buFont typeface="Wingdings" panose="05000000000000000000" pitchFamily="2" charset="2"/>
              <a:buChar char="Ø"/>
            </a:pP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Визуализация данных в </a:t>
            </a:r>
            <a:r>
              <a:rPr lang="ru-RU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Tableau</a:t>
            </a:r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9506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8667" y="120203"/>
            <a:ext cx="8596668" cy="510862"/>
          </a:xfrm>
        </p:spPr>
        <p:txBody>
          <a:bodyPr>
            <a:normAutofit fontScale="90000"/>
          </a:bodyPr>
          <a:lstStyle/>
          <a:p>
            <a:r>
              <a:rPr lang="ru-RU" sz="20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КОНЦЕПТУАЛЬНОЕ ПРОЕКТИРОВАНИЕ</a:t>
            </a:r>
            <a:r>
              <a:rPr lang="en-US" sz="20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/>
            </a:r>
            <a:br>
              <a:rPr lang="en-US" sz="20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</a:b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ER-диаграмма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(ERD) </a:t>
            </a: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«Сущность-связь</a:t>
            </a:r>
            <a:r>
              <a:rPr lang="ru-RU" sz="2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r>
              <a:rPr lang="ru-RU" sz="2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2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2000" b="1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5" y="1001705"/>
            <a:ext cx="9492680" cy="5155225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5993835" y="283955"/>
            <a:ext cx="333764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15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 использованием </a:t>
            </a:r>
            <a:r>
              <a:rPr lang="ru-RU" sz="1500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веб-приложения</a:t>
            </a:r>
            <a:endParaRPr lang="en-US" sz="1500" dirty="0" smtClean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ru-RU" sz="1500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5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diagrams.net</a:t>
            </a:r>
          </a:p>
        </p:txBody>
      </p:sp>
    </p:spTree>
    <p:extLst>
      <p:ext uri="{BB962C8B-B14F-4D97-AF65-F5344CB8AC3E}">
        <p14:creationId xmlns:p14="http://schemas.microsoft.com/office/powerpoint/2010/main" val="58989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8667" y="120203"/>
            <a:ext cx="8596668" cy="510862"/>
          </a:xfrm>
        </p:spPr>
        <p:txBody>
          <a:bodyPr>
            <a:normAutofit fontScale="90000"/>
          </a:bodyPr>
          <a:lstStyle/>
          <a:p>
            <a:r>
              <a:rPr lang="ru-RU" sz="20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ЛОГИЧЕСКОЕ ПРОЕКТИРОВАНИЕ</a:t>
            </a:r>
            <a:r>
              <a:rPr lang="en-US" sz="20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/>
            </a:r>
            <a:br>
              <a:rPr lang="en-US" sz="20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</a:br>
            <a:endParaRPr lang="ru-RU" sz="2000" b="1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5993835" y="283955"/>
            <a:ext cx="333764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15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 использованием </a:t>
            </a:r>
            <a:r>
              <a:rPr lang="ru-RU" sz="1500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веб-приложения</a:t>
            </a:r>
            <a:endParaRPr lang="en-US" sz="1500" dirty="0" smtClean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ru-RU" sz="1500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5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diagrams.net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5760" y="560954"/>
            <a:ext cx="6253660" cy="628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21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8667" y="120203"/>
            <a:ext cx="8596668" cy="510862"/>
          </a:xfrm>
        </p:spPr>
        <p:txBody>
          <a:bodyPr>
            <a:normAutofit fontScale="90000"/>
          </a:bodyPr>
          <a:lstStyle/>
          <a:p>
            <a:r>
              <a:rPr lang="ru-RU" sz="20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ФИЗИЧЕСКОЕ ПРОЕКТИРОВАНИЕ</a:t>
            </a:r>
            <a:r>
              <a:rPr lang="en-US" sz="20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/>
            </a:r>
            <a:br>
              <a:rPr lang="en-US" sz="2000" b="1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</a:br>
            <a:endParaRPr lang="ru-RU" sz="2000" b="1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926797" y="75831"/>
            <a:ext cx="4027962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1500" b="1" dirty="0">
                <a:latin typeface="Arial" panose="020B0604020202020204" pitchFamily="34" charset="0"/>
                <a:cs typeface="Arial" panose="020B0604020202020204" pitchFamily="34" charset="0"/>
              </a:rPr>
              <a:t>Создание таблиц</a:t>
            </a:r>
            <a:br>
              <a:rPr lang="ru-RU" sz="15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с </a:t>
            </a: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использованием</a:t>
            </a:r>
            <a:b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MS SQL </a:t>
            </a:r>
            <a:r>
              <a:rPr lang="ru-RU" sz="1500" dirty="0" err="1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500" dirty="0" err="1">
                <a:latin typeface="Arial" panose="020B0604020202020204" pitchFamily="34" charset="0"/>
                <a:cs typeface="Arial" panose="020B0604020202020204" pitchFamily="34" charset="0"/>
              </a:rPr>
              <a:t>Management</a:t>
            </a: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500" dirty="0" err="1">
                <a:latin typeface="Arial" panose="020B0604020202020204" pitchFamily="34" charset="0"/>
                <a:cs typeface="Arial" panose="020B0604020202020204" pitchFamily="34" charset="0"/>
              </a:rPr>
              <a:t>Studio</a:t>
            </a: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 (SSMS)</a:t>
            </a:r>
            <a:endParaRPr lang="ru-RU" sz="150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19918" t="18065" r="34713" b="18673"/>
          <a:stretch/>
        </p:blipFill>
        <p:spPr>
          <a:xfrm>
            <a:off x="116514" y="824459"/>
            <a:ext cx="7123735" cy="558471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l="19859" t="21769" r="52001" b="14725"/>
          <a:stretch/>
        </p:blipFill>
        <p:spPr>
          <a:xfrm>
            <a:off x="7362466" y="860661"/>
            <a:ext cx="4490390" cy="569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41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8667" y="120203"/>
            <a:ext cx="8596668" cy="510862"/>
          </a:xfrm>
        </p:spPr>
        <p:txBody>
          <a:bodyPr>
            <a:normAutofit fontScale="90000"/>
          </a:bodyPr>
          <a:lstStyle/>
          <a:p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ЗАПОЛНЕНИЕ ТАБЛИЦ ТЕСТОВЫМИ ДАННЫМИ</a:t>
            </a:r>
            <a:r>
              <a:rPr lang="ru-RU" sz="2000" dirty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/>
            </a:r>
            <a:br>
              <a:rPr lang="ru-RU" sz="2000" dirty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</a:br>
            <a:endParaRPr lang="ru-RU" sz="2000" b="1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926797" y="75831"/>
            <a:ext cx="4027962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1500" b="1" dirty="0">
                <a:latin typeface="Arial" panose="020B0604020202020204" pitchFamily="34" charset="0"/>
                <a:cs typeface="Arial" panose="020B0604020202020204" pitchFamily="34" charset="0"/>
              </a:rPr>
              <a:t>Создание таблиц</a:t>
            </a:r>
            <a:br>
              <a:rPr lang="ru-RU" sz="15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с </a:t>
            </a: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использованием</a:t>
            </a:r>
            <a:b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MS SQL </a:t>
            </a:r>
            <a:r>
              <a:rPr lang="ru-RU" sz="1500" dirty="0" err="1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500" dirty="0" err="1">
                <a:latin typeface="Arial" panose="020B0604020202020204" pitchFamily="34" charset="0"/>
                <a:cs typeface="Arial" panose="020B0604020202020204" pitchFamily="34" charset="0"/>
              </a:rPr>
              <a:t>Management</a:t>
            </a: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500" dirty="0" err="1">
                <a:latin typeface="Arial" panose="020B0604020202020204" pitchFamily="34" charset="0"/>
                <a:cs typeface="Arial" panose="020B0604020202020204" pitchFamily="34" charset="0"/>
              </a:rPr>
              <a:t>Studio</a:t>
            </a: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 (SSMS)</a:t>
            </a:r>
            <a:endParaRPr lang="ru-RU" sz="150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20070" t="16697" r="36620" b="18670"/>
          <a:stretch/>
        </p:blipFill>
        <p:spPr>
          <a:xfrm>
            <a:off x="115910" y="860661"/>
            <a:ext cx="6600423" cy="553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952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8667" y="120203"/>
            <a:ext cx="8596668" cy="510862"/>
          </a:xfrm>
        </p:spPr>
        <p:txBody>
          <a:bodyPr>
            <a:normAutofit fontScale="90000"/>
          </a:bodyPr>
          <a:lstStyle/>
          <a:p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СОЗДАНИЕ ОБЪЕКТОВ (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VIEW)</a:t>
            </a: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/>
            </a:r>
            <a:b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</a:b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/>
            </a:r>
            <a:b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</a:br>
            <a:endParaRPr lang="ru-RU" sz="2000" b="1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38667" y="631065"/>
            <a:ext cx="89852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Для своей базы данных создайте объект для нахождения общего рейтинга топ 50 продавцов за всю историю продаж, где рейтинг определяется количеством баллов за количество продаж </a:t>
            </a:r>
            <a:r>
              <a:rPr lang="ru-RU" u="sng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в день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(10 и более продаж – 3 балла, 5-10 – 2 балла, меньше 5 – 1 балл)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31230" t="17033" r="23401" b="40542"/>
          <a:stretch/>
        </p:blipFill>
        <p:spPr>
          <a:xfrm>
            <a:off x="338667" y="1963713"/>
            <a:ext cx="9109650" cy="478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49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8667" y="120203"/>
            <a:ext cx="8596668" cy="510862"/>
          </a:xfrm>
        </p:spPr>
        <p:txBody>
          <a:bodyPr>
            <a:normAutofit fontScale="90000"/>
          </a:bodyPr>
          <a:lstStyle/>
          <a:p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СОЗДАНИЕ ОБЪЕКТОВ (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VIEW)</a:t>
            </a: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/>
            </a:r>
            <a:b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</a:b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/>
            </a:r>
            <a:b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</a:br>
            <a:endParaRPr lang="ru-RU" sz="2000" b="1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93304" y="1459469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dbo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vInformationCorrect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OrderID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InventoryNumber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EmployeeNumber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CustomerID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DiscountID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Percentage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BookingDate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RentDate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PlanReturnDate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CustomerName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Category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CategotyCustomer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CategoryName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RegistrationNumber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emp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FixSalary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emp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Position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Category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RentalPrice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FctOrders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o</a:t>
            </a:r>
          </a:p>
          <a:p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JOIN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DimCustomers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c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CustomerID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CustomerID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JOIN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DimEquipment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e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InventoryNumber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InventoryNumber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JOIN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DimEmployees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emp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EmployeeNumber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emp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EmployeeNumber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JOIN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DimDiscount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d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DiscountID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DiscountID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338667" y="631065"/>
            <a:ext cx="89852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Создание представления для визуализации данных в </a:t>
            </a:r>
            <a:r>
              <a:rPr lang="en-US" dirty="0" smtClean="0"/>
              <a:t>Tableau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935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8667" y="120203"/>
            <a:ext cx="8596668" cy="510862"/>
          </a:xfrm>
        </p:spPr>
        <p:txBody>
          <a:bodyPr>
            <a:normAutofit/>
          </a:bodyPr>
          <a:lstStyle/>
          <a:p>
            <a:r>
              <a:rPr lang="ru-RU" sz="18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СОЗДАНИЕ ПАКЕТОВ ET</a:t>
            </a:r>
            <a:r>
              <a:rPr lang="en-US" sz="1800" dirty="0" smtClean="0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rPr>
              <a:t>L</a:t>
            </a:r>
            <a:endParaRPr lang="ru-RU" sz="1800" b="1" dirty="0">
              <a:solidFill>
                <a:schemeClr val="bg2">
                  <a:lumMod val="2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908426" y="361524"/>
            <a:ext cx="2540374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с использованием</a:t>
            </a:r>
            <a:b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MS SQL </a:t>
            </a:r>
            <a:r>
              <a:rPr lang="ru-RU" sz="1500" dirty="0" err="1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500" dirty="0" err="1">
                <a:latin typeface="Arial" panose="020B0604020202020204" pitchFamily="34" charset="0"/>
                <a:cs typeface="Arial" panose="020B0604020202020204" pitchFamily="34" charset="0"/>
              </a:rPr>
              <a:t>Integration</a:t>
            </a: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5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ru-RU" sz="15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Services</a:t>
            </a:r>
            <a:r>
              <a:rPr lang="ru-RU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500" dirty="0">
                <a:latin typeface="Arial" panose="020B0604020202020204" pitchFamily="34" charset="0"/>
                <a:cs typeface="Arial" panose="020B0604020202020204" pitchFamily="34" charset="0"/>
              </a:rPr>
              <a:t>(SSIS)</a:t>
            </a:r>
            <a:endParaRPr lang="ru-RU" sz="150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6" t="18661" r="75879" b="30804"/>
          <a:stretch/>
        </p:blipFill>
        <p:spPr bwMode="auto">
          <a:xfrm>
            <a:off x="2518347" y="872386"/>
            <a:ext cx="4974693" cy="58593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5722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Грань">
  <a:themeElements>
    <a:clrScheme name="Грань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Грань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рань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240</TotalTime>
  <Words>285</Words>
  <Application>Microsoft Office PowerPoint</Application>
  <PresentationFormat>Широкоэкранный</PresentationFormat>
  <Paragraphs>50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Arial</vt:lpstr>
      <vt:lpstr>Arial Black</vt:lpstr>
      <vt:lpstr>Calibri</vt:lpstr>
      <vt:lpstr>Consolas</vt:lpstr>
      <vt:lpstr>Trebuchet MS</vt:lpstr>
      <vt:lpstr>Wingdings</vt:lpstr>
      <vt:lpstr>Wingdings 3</vt:lpstr>
      <vt:lpstr>Грань</vt:lpstr>
      <vt:lpstr>ДИПЛОМНЫЙ ПРОЕКТ КУРСА</vt:lpstr>
      <vt:lpstr>СОДЕРЖАНИЕ ПРОЕКТА</vt:lpstr>
      <vt:lpstr>КОНЦЕПТУАЛЬНОЕ ПРОЕКТИРОВАНИЕ ER-диаграмма (ERD) «Сущность-связь» </vt:lpstr>
      <vt:lpstr>ЛОГИЧЕСКОЕ ПРОЕКТИРОВАНИЕ </vt:lpstr>
      <vt:lpstr>ФИЗИЧЕСКОЕ ПРОЕКТИРОВАНИЕ </vt:lpstr>
      <vt:lpstr>ЗАПОЛНЕНИЕ ТАБЛИЦ ТЕСТОВЫМИ ДАННЫМИ </vt:lpstr>
      <vt:lpstr>СОЗДАНИЕ ОБЪЕКТОВ (VIEW)  </vt:lpstr>
      <vt:lpstr>СОЗДАНИЕ ОБЪЕКТОВ (VIEW)  </vt:lpstr>
      <vt:lpstr>СОЗДАНИЕ ПАКЕТОВ ETL</vt:lpstr>
      <vt:lpstr>Презентация PowerPoint</vt:lpstr>
      <vt:lpstr>ВИЗУАЛИЗАЦИЯ ДАННЫХ В POWER BI</vt:lpstr>
      <vt:lpstr>ВИЗУАЛИЗАЦИЯ  ДАННЫХ В TABLEAU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Дипломный проект курса</dc:title>
  <dc:creator>alena</dc:creator>
  <cp:lastModifiedBy>alena</cp:lastModifiedBy>
  <cp:revision>21</cp:revision>
  <dcterms:created xsi:type="dcterms:W3CDTF">2023-04-03T16:49:31Z</dcterms:created>
  <dcterms:modified xsi:type="dcterms:W3CDTF">2023-04-04T20:48:21Z</dcterms:modified>
</cp:coreProperties>
</file>

<file path=docProps/thumbnail.jpeg>
</file>